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0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6A897B5-87A3-AE68-F1FE-1FA0DBF9DA1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 alt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98381F7-AEEE-5432-5183-BFC76F1DAB6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 alt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CFE4EA8C-BE20-E4D7-0E77-FF9E6FB25F22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81A6A37C-3756-62CA-5F86-CA5830E475C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33BAA51D-7135-62F6-3E60-8C1E824E0A2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 altLang="en-US"/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4C995317-93CF-D89A-9021-1748A0645B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BB082D4-B977-46AF-95AF-B24330F11D8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96266E7-B9A2-7F53-8FF8-CFC7B0066B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0D2D49-91FC-4B91-9CC1-C052EAB32A61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3C39DC5B-A7D7-DF33-F352-652CB38AE3A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EE1EEF74-1F4C-24B0-5599-546D715E6D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D0044FF-CB49-CD4D-6791-E2E9029CF1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D0E7C7-298C-49BF-8CAD-CEF41985800C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30562B63-8EDE-E743-A0D0-01D85515ADA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6C14F2B-657B-C9F3-48B2-3EE210485E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4960162-C284-5828-CFAA-92573CBBC6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AE6071-D2C9-4A4E-900D-C682330291AF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EFD24033-A749-CBBB-890D-A2444305099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192DBA7B-4E62-6296-C792-BCC0FEFF5C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7AF8ACA-BC17-2CD8-A552-E42F2981A5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B54ADF-65DE-4718-B5FA-7C0337091B91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ED2B7399-6DB5-64A5-CA5C-83AFD6582AC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1EA52805-6131-39D1-E02A-55A256C9AC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A0618F9-5DFD-6574-6D15-70663FDC6D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6506D2-DB79-427E-874C-3921AF6E88B5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D9A7BB4F-E325-626A-FAE9-2738F13490D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EB9CB0B0-3FA6-B1AA-6A77-796CA765D9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7477AA6-389B-CB79-E62D-BAADD4C50A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095EDC-E86F-46E9-B9DA-1425F6DE6FCC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31F424F4-FA6A-DB26-9667-181EDAA9B57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51C13AB-22A4-4430-75CC-68D9869038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86E391C-A0B5-9856-F6E3-6B3F778243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287F7C-395D-4C87-9317-48029C2B7C7A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33313828-B95B-BD98-9F64-6FA2A6F975B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569AFAC7-0A6C-9C6B-C2DE-06413B95F6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D354E98-3C2A-E26F-C387-AEF115FBAD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5DE2AB-2E5A-4614-A134-39570F3DB2AA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20C3B339-3600-ABC0-5ECF-4A6B40392F8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E52EF348-0534-B506-90C9-2CD804B71D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FD754BC-00BF-1297-324D-A75565BD55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304B16-849E-4ED1-A4CE-374E9945368C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4565BA84-AAB7-021E-822E-A1A4B525B99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4C963FE8-528C-F935-49A1-7742289F96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>
            <a:extLst>
              <a:ext uri="{FF2B5EF4-FFF2-40B4-BE49-F238E27FC236}">
                <a16:creationId xmlns:a16="http://schemas.microsoft.com/office/drawing/2014/main" id="{0885CD91-2DFC-3D72-13B1-5453C8E54688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15363" name="Freeform 3">
              <a:extLst>
                <a:ext uri="{FF2B5EF4-FFF2-40B4-BE49-F238E27FC236}">
                  <a16:creationId xmlns:a16="http://schemas.microsoft.com/office/drawing/2014/main" id="{275FF499-2262-FD3D-CE18-3BE29F14437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64" name="Freeform 4">
              <a:extLst>
                <a:ext uri="{FF2B5EF4-FFF2-40B4-BE49-F238E27FC236}">
                  <a16:creationId xmlns:a16="http://schemas.microsoft.com/office/drawing/2014/main" id="{67FFA13A-57DF-1FA7-E2E7-F257C900DF9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65" name="Freeform 5">
              <a:extLst>
                <a:ext uri="{FF2B5EF4-FFF2-40B4-BE49-F238E27FC236}">
                  <a16:creationId xmlns:a16="http://schemas.microsoft.com/office/drawing/2014/main" id="{5D1D0A64-E139-8545-5710-CCEC80936C0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66" name="Freeform 6">
              <a:extLst>
                <a:ext uri="{FF2B5EF4-FFF2-40B4-BE49-F238E27FC236}">
                  <a16:creationId xmlns:a16="http://schemas.microsoft.com/office/drawing/2014/main" id="{B06365CE-B72D-9FCB-C3F2-2DE23BDEE69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67" name="Freeform 7">
              <a:extLst>
                <a:ext uri="{FF2B5EF4-FFF2-40B4-BE49-F238E27FC236}">
                  <a16:creationId xmlns:a16="http://schemas.microsoft.com/office/drawing/2014/main" id="{F68A6C65-EE73-B5BE-8BFC-0ED03EA7226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68" name="Freeform 8">
              <a:extLst>
                <a:ext uri="{FF2B5EF4-FFF2-40B4-BE49-F238E27FC236}">
                  <a16:creationId xmlns:a16="http://schemas.microsoft.com/office/drawing/2014/main" id="{77E611D3-C00D-ADF5-6419-599AB196E75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5369" name="Rectangle 9">
            <a:extLst>
              <a:ext uri="{FF2B5EF4-FFF2-40B4-BE49-F238E27FC236}">
                <a16:creationId xmlns:a16="http://schemas.microsoft.com/office/drawing/2014/main" id="{7A20721C-103A-FDA1-2C17-298ED81B2BE8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5370" name="Rectangle 10">
            <a:extLst>
              <a:ext uri="{FF2B5EF4-FFF2-40B4-BE49-F238E27FC236}">
                <a16:creationId xmlns:a16="http://schemas.microsoft.com/office/drawing/2014/main" id="{98763A74-9655-795A-112A-F7F1CD447D25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5371" name="Rectangle 11">
            <a:extLst>
              <a:ext uri="{FF2B5EF4-FFF2-40B4-BE49-F238E27FC236}">
                <a16:creationId xmlns:a16="http://schemas.microsoft.com/office/drawing/2014/main" id="{61260ABD-1061-417E-AFBA-DF2F92FEFA31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5372" name="Rectangle 12">
            <a:extLst>
              <a:ext uri="{FF2B5EF4-FFF2-40B4-BE49-F238E27FC236}">
                <a16:creationId xmlns:a16="http://schemas.microsoft.com/office/drawing/2014/main" id="{A7BF3142-7322-791A-5635-1CCAE50B911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5373" name="Rectangle 13">
            <a:extLst>
              <a:ext uri="{FF2B5EF4-FFF2-40B4-BE49-F238E27FC236}">
                <a16:creationId xmlns:a16="http://schemas.microsoft.com/office/drawing/2014/main" id="{229AD0E2-F742-1975-0608-7F803E2BC29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FAC1D06-F2D7-4001-ACBD-51A4E031B82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384F-4CF6-D57B-C232-F1A6F719B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2BEC8-89BD-0B09-1888-9513E5CA86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27B72E-83D6-7B66-721A-F7C4869FE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CBB4C-E701-F026-2E76-D401C3BA8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A2499-FA3E-5684-1D90-20EB12B40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0ACF8-6DD9-4F8B-888E-EBAE15CB82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4687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E0FFC7-7865-4942-658A-9D435B6E03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18D372-0523-D2B5-2C9B-151ED5E1B7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CD397-2F73-BF23-AA27-B20CEA0B4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524391-CF46-87D9-E1BF-B815FC66A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7F247-BBEC-C1B4-959B-AF10E6619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0E256-9014-4ECF-B7FC-9141C0D229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7907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364DF-C467-EEA2-FDDA-453BCA988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BF6B7B78-7277-E687-FB63-8CCC7F3FEF00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8007350" cy="41910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CADB8B-FAA9-077A-C342-0B1A4FAF1B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A518C-C121-ACC9-E30C-D3E4CA4F5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C8431-2AF0-0E91-3A6E-D07CAD743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62EBB99D-A299-460F-BEB2-F3AC521EE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8868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F9A8E-659C-FE93-188B-3D2F9CC78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C841A-E470-F602-6DCA-861EF6B52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189244-B8C2-EF5F-50C2-E62187960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C663E-47C2-7678-488D-90E72DD5B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FCC411-740D-D9E2-0842-13B371554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16A9A-6A3A-4224-99FA-C6CF54A7DC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496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AB5C1-913F-1A31-8C3C-347E17FC2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BBDC2F-F1DC-2A17-C096-74B2A7955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E9638-3AC3-5964-6A60-60935E747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08BF3-49A4-5A35-D452-5389D3758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1CAAE8-CA78-7F99-EA2F-5D2C0E382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0B5AA-53AB-4844-AF15-AC06B973B7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122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70AD1-7BFE-DE4C-2510-9B5A184A9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A2ACE-FC61-C17A-3274-220F9C3CDB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5F0F3C-9DF6-A201-ADF0-2A6152754B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F5F92F-6001-7604-56F6-06DCDC9E4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36249E-1781-240D-C159-9924453C1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32749B-1601-1B58-C04E-425AA20D1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17672-2ACB-4C4B-AC2A-407F107FB0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4484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51714-57F6-567C-8CA4-6D6ACBC87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76595D-CC92-B8AD-DF38-63E28F9C1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FBBE26-FCAC-B6E1-14EF-ADD042F999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448984-C221-98E5-1271-2DF1E56BA5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9E8A69-B123-66CF-3381-0B7892A0F0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EEF6E6-6979-CB43-893D-80A294A9B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906C6D-628B-E051-9CFB-2521DBA96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C39891-24A7-A1EE-568B-88AE8DE13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7E9E90-0917-4E36-820D-559B060902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7114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5F915-73E8-EF49-2480-1E4734E69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FA34D8-252E-9BB1-C13E-6A9C41B8D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95DDCC-DF3E-0884-45AF-A4BCF2EB7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510B51-75AC-CC72-9CBF-6A541B6B3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B09A6-DA6C-428E-BBE1-3FA157444A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7163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57805D-8318-6E33-74DB-29F76A1CD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FFFEE4-8824-9C55-B56E-893CFFE24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8055E8-D90E-E594-E7A0-BFB10365D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B227FF-C917-4F4A-A6F0-EF3DB8E572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7616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65AC8-8F88-9C0D-5D41-EB51193B0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8BC5D-57D9-4B5C-F156-FF129B2A8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DDA0DA-6695-C67A-01E8-5A78D06FB8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927BD7-C5FD-D2C0-44F8-966FB7AD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B543C1-4C6F-BA66-4C2A-D750C3A3A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D7C8A4-8BAB-B3C1-0E4E-5FC65AD94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21C4E-6B6D-4C11-905E-0B2A520A45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7004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27232-C10C-0A85-407B-0D7911A62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82A0DE-AC2C-0413-8CE2-273ADCDB23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0E7888-6992-533E-3B69-4B225C6B5A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5A61D3-13BC-44EB-BD5D-AB3DC8960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887FA4-9F27-1D2A-F35F-25CFA8C5B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858E57-C41A-CEF0-16AE-B8BE509FF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3DB2A-2F30-47A5-8117-FA022482D0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0995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>
            <a:extLst>
              <a:ext uri="{FF2B5EF4-FFF2-40B4-BE49-F238E27FC236}">
                <a16:creationId xmlns:a16="http://schemas.microsoft.com/office/drawing/2014/main" id="{4BD27452-A88E-AF45-3945-75447F64CFFD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4339" name="Freeform 3">
              <a:extLst>
                <a:ext uri="{FF2B5EF4-FFF2-40B4-BE49-F238E27FC236}">
                  <a16:creationId xmlns:a16="http://schemas.microsoft.com/office/drawing/2014/main" id="{DD574025-BF83-1DB8-076D-0EA2ED09E32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40" name="Freeform 4">
              <a:extLst>
                <a:ext uri="{FF2B5EF4-FFF2-40B4-BE49-F238E27FC236}">
                  <a16:creationId xmlns:a16="http://schemas.microsoft.com/office/drawing/2014/main" id="{F708CE39-69EA-2E37-822C-9A36D2A1497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41" name="Freeform 5">
              <a:extLst>
                <a:ext uri="{FF2B5EF4-FFF2-40B4-BE49-F238E27FC236}">
                  <a16:creationId xmlns:a16="http://schemas.microsoft.com/office/drawing/2014/main" id="{8CA1FBA1-F4DC-BDD8-2A11-9B02890B3E4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42" name="Freeform 6">
              <a:extLst>
                <a:ext uri="{FF2B5EF4-FFF2-40B4-BE49-F238E27FC236}">
                  <a16:creationId xmlns:a16="http://schemas.microsoft.com/office/drawing/2014/main" id="{43DA4D76-9D44-158B-8F37-A077389D383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43" name="Freeform 7">
              <a:extLst>
                <a:ext uri="{FF2B5EF4-FFF2-40B4-BE49-F238E27FC236}">
                  <a16:creationId xmlns:a16="http://schemas.microsoft.com/office/drawing/2014/main" id="{976388AB-F1B4-83B3-6986-1F7C34FF947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44" name="Freeform 8">
              <a:extLst>
                <a:ext uri="{FF2B5EF4-FFF2-40B4-BE49-F238E27FC236}">
                  <a16:creationId xmlns:a16="http://schemas.microsoft.com/office/drawing/2014/main" id="{8C0E3EF7-36FA-10D5-E08C-5909A76D336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45" name="Freeform 9">
              <a:extLst>
                <a:ext uri="{FF2B5EF4-FFF2-40B4-BE49-F238E27FC236}">
                  <a16:creationId xmlns:a16="http://schemas.microsoft.com/office/drawing/2014/main" id="{9A8C73D8-DF3B-F5A8-A24C-6A26CBD030A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46" name="Freeform 10">
              <a:extLst>
                <a:ext uri="{FF2B5EF4-FFF2-40B4-BE49-F238E27FC236}">
                  <a16:creationId xmlns:a16="http://schemas.microsoft.com/office/drawing/2014/main" id="{72E3C7E1-7CCB-3ADC-C74A-2EE97762271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4347" name="Rectangle 11">
            <a:extLst>
              <a:ext uri="{FF2B5EF4-FFF2-40B4-BE49-F238E27FC236}">
                <a16:creationId xmlns:a16="http://schemas.microsoft.com/office/drawing/2014/main" id="{4714CD8D-F4D5-3CAC-DAEF-023E43A6178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14348" name="Rectangle 12">
            <a:extLst>
              <a:ext uri="{FF2B5EF4-FFF2-40B4-BE49-F238E27FC236}">
                <a16:creationId xmlns:a16="http://schemas.microsoft.com/office/drawing/2014/main" id="{5664C611-EBA1-F177-6448-22592E9F2CD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14349" name="Rectangle 13">
            <a:extLst>
              <a:ext uri="{FF2B5EF4-FFF2-40B4-BE49-F238E27FC236}">
                <a16:creationId xmlns:a16="http://schemas.microsoft.com/office/drawing/2014/main" id="{7F0F502B-AEEF-F5ED-B261-580BB9E8AB8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3739ED5-C97F-4E50-BC2C-D2BDCFD548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350" name="Rectangle 14">
            <a:extLst>
              <a:ext uri="{FF2B5EF4-FFF2-40B4-BE49-F238E27FC236}">
                <a16:creationId xmlns:a16="http://schemas.microsoft.com/office/drawing/2014/main" id="{017E1E69-CB9B-4E5A-FCAC-F7401C4623C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4351" name="Rectangle 15">
            <a:extLst>
              <a:ext uri="{FF2B5EF4-FFF2-40B4-BE49-F238E27FC236}">
                <a16:creationId xmlns:a16="http://schemas.microsoft.com/office/drawing/2014/main" id="{83A5194D-CC37-172B-A7AE-8FF4863CF33F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C8F8B5F-DDB8-BD69-D679-21E41C1A8C5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/>
              <a:t>Starter</a:t>
            </a:r>
            <a:endParaRPr lang="en-US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20230D8-FC2F-6137-40C5-3700D6B692D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/>
              <a:t>Why are rubbish dumps thought to be a bad thing?</a:t>
            </a:r>
          </a:p>
          <a:p>
            <a:r>
              <a:rPr lang="en-GB" altLang="en-US"/>
              <a:t>What does recycling mean?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>
            <a:extLst>
              <a:ext uri="{FF2B5EF4-FFF2-40B4-BE49-F238E27FC236}">
                <a16:creationId xmlns:a16="http://schemas.microsoft.com/office/drawing/2014/main" id="{18DF3E05-6CB9-E51D-58C8-228ED45CA3A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Uses of plastics - Statistics</a:t>
            </a:r>
            <a:endParaRPr lang="en-US" altLang="en-US"/>
          </a:p>
        </p:txBody>
      </p:sp>
      <p:pic>
        <p:nvPicPr>
          <p:cNvPr id="3078" name="Picture 6" descr="Uses of plastic as percentage">
            <a:extLst>
              <a:ext uri="{FF2B5EF4-FFF2-40B4-BE49-F238E27FC236}">
                <a16:creationId xmlns:a16="http://schemas.microsoft.com/office/drawing/2014/main" id="{30D24760-8D86-83A0-D58E-09C55B7CBE6F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1484313"/>
            <a:ext cx="7488238" cy="5035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AF132F2-68B0-3A06-5A86-50320995759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Types of Plastic</a:t>
            </a:r>
            <a:endParaRPr lang="en-US" alt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D4AC4E47-CAC4-A62C-9221-240271917B50}"/>
              </a:ext>
            </a:extLst>
          </p:cNvPr>
          <p:cNvSpPr>
            <a:spLocks noGrp="1" noRot="1" noChangeArrowheads="1" noTextEdit="1"/>
          </p:cNvSpPr>
          <p:nvPr>
            <p:ph type="tbl" idx="1"/>
          </p:nvPr>
        </p:nvSpPr>
        <p:spPr/>
      </p:sp>
      <p:pic>
        <p:nvPicPr>
          <p:cNvPr id="5132" name="Picture 12" descr="Recycling Logo">
            <a:extLst>
              <a:ext uri="{FF2B5EF4-FFF2-40B4-BE49-F238E27FC236}">
                <a16:creationId xmlns:a16="http://schemas.microsoft.com/office/drawing/2014/main" id="{5F3C3A47-C8AD-87BE-64EE-CF93C2791C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500" y="1260475"/>
            <a:ext cx="333375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1" name="Picture 11" descr="Recycling Logo">
            <a:extLst>
              <a:ext uri="{FF2B5EF4-FFF2-40B4-BE49-F238E27FC236}">
                <a16:creationId xmlns:a16="http://schemas.microsoft.com/office/drawing/2014/main" id="{D1B50EEA-9107-92A2-7A0B-93F5234F4A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500" y="1222375"/>
            <a:ext cx="342900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Recycling Logo">
            <a:extLst>
              <a:ext uri="{FF2B5EF4-FFF2-40B4-BE49-F238E27FC236}">
                <a16:creationId xmlns:a16="http://schemas.microsoft.com/office/drawing/2014/main" id="{A8D42DDD-9D8E-C18F-D426-D510FD9915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500" y="1173163"/>
            <a:ext cx="342900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9" descr="Recycling Logo">
            <a:extLst>
              <a:ext uri="{FF2B5EF4-FFF2-40B4-BE49-F238E27FC236}">
                <a16:creationId xmlns:a16="http://schemas.microsoft.com/office/drawing/2014/main" id="{B1F182CF-0545-056D-40CA-C3206A4C9E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500" y="1066800"/>
            <a:ext cx="342900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Recycling Logo">
            <a:extLst>
              <a:ext uri="{FF2B5EF4-FFF2-40B4-BE49-F238E27FC236}">
                <a16:creationId xmlns:a16="http://schemas.microsoft.com/office/drawing/2014/main" id="{0D80A324-1FA3-8C78-E96A-7DCB2F936E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500" y="1019175"/>
            <a:ext cx="333375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Recycling Logo">
            <a:extLst>
              <a:ext uri="{FF2B5EF4-FFF2-40B4-BE49-F238E27FC236}">
                <a16:creationId xmlns:a16="http://schemas.microsoft.com/office/drawing/2014/main" id="{1B09F389-8538-FC06-F431-DDCD54E32B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500" y="969963"/>
            <a:ext cx="342900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Recycling Logo">
            <a:extLst>
              <a:ext uri="{FF2B5EF4-FFF2-40B4-BE49-F238E27FC236}">
                <a16:creationId xmlns:a16="http://schemas.microsoft.com/office/drawing/2014/main" id="{30293D62-80C5-2B68-A82C-CBA21DC0BC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500" y="952500"/>
            <a:ext cx="342900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3" name="Rectangle 13">
            <a:extLst>
              <a:ext uri="{FF2B5EF4-FFF2-40B4-BE49-F238E27FC236}">
                <a16:creationId xmlns:a16="http://schemas.microsoft.com/office/drawing/2014/main" id="{6B1C76F3-82EE-314E-2D25-08A0119E5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" y="2193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GB" altLang="en-US"/>
          </a:p>
        </p:txBody>
      </p:sp>
      <p:sp>
        <p:nvSpPr>
          <p:cNvPr id="5134" name="Rectangle 14">
            <a:extLst>
              <a:ext uri="{FF2B5EF4-FFF2-40B4-BE49-F238E27FC236}">
                <a16:creationId xmlns:a16="http://schemas.microsoft.com/office/drawing/2014/main" id="{777F65C3-195C-7DF0-872B-E63E81D5D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" y="2193925"/>
            <a:ext cx="5619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5138" name="Rectangle 18">
            <a:extLst>
              <a:ext uri="{FF2B5EF4-FFF2-40B4-BE49-F238E27FC236}">
                <a16:creationId xmlns:a16="http://schemas.microsoft.com/office/drawing/2014/main" id="{D4FBBA0A-7D8C-177A-7BDE-4BFE581BAB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" y="2193925"/>
            <a:ext cx="5619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5142" name="Rectangle 22">
            <a:extLst>
              <a:ext uri="{FF2B5EF4-FFF2-40B4-BE49-F238E27FC236}">
                <a16:creationId xmlns:a16="http://schemas.microsoft.com/office/drawing/2014/main" id="{7C2E701A-FC1A-C0D9-7410-51D0EDD88F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" y="2193925"/>
            <a:ext cx="5619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5146" name="Rectangle 26">
            <a:extLst>
              <a:ext uri="{FF2B5EF4-FFF2-40B4-BE49-F238E27FC236}">
                <a16:creationId xmlns:a16="http://schemas.microsoft.com/office/drawing/2014/main" id="{4CEB08B8-3184-7F2A-0797-A8E1E51303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" y="2193925"/>
            <a:ext cx="5619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5150" name="Rectangle 30">
            <a:extLst>
              <a:ext uri="{FF2B5EF4-FFF2-40B4-BE49-F238E27FC236}">
                <a16:creationId xmlns:a16="http://schemas.microsoft.com/office/drawing/2014/main" id="{B970007C-9AB9-2CCD-525A-BF0E9B63A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" y="2193925"/>
            <a:ext cx="5619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5154" name="Rectangle 34">
            <a:extLst>
              <a:ext uri="{FF2B5EF4-FFF2-40B4-BE49-F238E27FC236}">
                <a16:creationId xmlns:a16="http://schemas.microsoft.com/office/drawing/2014/main" id="{98170407-E5B0-8C44-C857-BFE508C57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" y="2193925"/>
            <a:ext cx="5619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5158" name="Rectangle 38">
            <a:extLst>
              <a:ext uri="{FF2B5EF4-FFF2-40B4-BE49-F238E27FC236}">
                <a16:creationId xmlns:a16="http://schemas.microsoft.com/office/drawing/2014/main" id="{4B978BA4-5479-0224-6544-0229D1F88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" y="2193925"/>
            <a:ext cx="5619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/>
          </a:p>
        </p:txBody>
      </p:sp>
      <p:graphicFrame>
        <p:nvGraphicFramePr>
          <p:cNvPr id="5195" name="Group 75">
            <a:extLst>
              <a:ext uri="{FF2B5EF4-FFF2-40B4-BE49-F238E27FC236}">
                <a16:creationId xmlns:a16="http://schemas.microsoft.com/office/drawing/2014/main" id="{4DEB8088-66F9-BCD3-13EC-F353D372B2CE}"/>
              </a:ext>
            </a:extLst>
          </p:cNvPr>
          <p:cNvGraphicFramePr>
            <a:graphicFrameLocks noGrp="1"/>
          </p:cNvGraphicFramePr>
          <p:nvPr/>
        </p:nvGraphicFramePr>
        <p:xfrm>
          <a:off x="1979613" y="1700213"/>
          <a:ext cx="5133975" cy="4894262"/>
        </p:xfrm>
        <a:graphic>
          <a:graphicData uri="http://schemas.openxmlformats.org/drawingml/2006/table">
            <a:tbl>
              <a:tblPr/>
              <a:tblGrid>
                <a:gridCol w="615950">
                  <a:extLst>
                    <a:ext uri="{9D8B030D-6E8A-4147-A177-3AD203B41FA5}">
                      <a16:colId xmlns:a16="http://schemas.microsoft.com/office/drawing/2014/main" val="3346619656"/>
                    </a:ext>
                  </a:extLst>
                </a:gridCol>
                <a:gridCol w="860425">
                  <a:extLst>
                    <a:ext uri="{9D8B030D-6E8A-4147-A177-3AD203B41FA5}">
                      <a16:colId xmlns:a16="http://schemas.microsoft.com/office/drawing/2014/main" val="1634885607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3034248821"/>
                    </a:ext>
                  </a:extLst>
                </a:gridCol>
              </a:tblGrid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PET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Polyethylene terephthalate</a:t>
                      </a: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Fizzy drink bottles and oven-ready meal trays.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0079864"/>
                  </a:ext>
                </a:extLst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HDPE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High-density polyethylene</a:t>
                      </a: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Bottles for milk and washing-up liquids.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511252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PVC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Polyvinyl chloride</a:t>
                      </a: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Food trays, cling film, bottles for squash, mineral water and shampoo.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3008604"/>
                  </a:ext>
                </a:extLst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LDPE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Low density polyethylene</a:t>
                      </a: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Carrier bags and bin liners.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5215482"/>
                  </a:ext>
                </a:extLst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PP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Polypropylene</a:t>
                      </a: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Margarine tubs, microwaveable meal trays.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8188434"/>
                  </a:ext>
                </a:extLst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PS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Polystyrene</a:t>
                      </a: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Yoghurt pots, foam meat or fish trays, hamburger boxes and egg cartons, vending cups, plastic cutlery, protective packaging for electronic goods and toys.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6834046"/>
                  </a:ext>
                </a:extLst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OTHER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Any other plastics</a:t>
                      </a: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that do not fall into any of the above categories. - An example is melamine, which is often used in plastic plates and cups.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767562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4DA699C-8D6E-726C-2CA2-6824C522FD3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Percentage that can be recycled</a:t>
            </a:r>
            <a:endParaRPr lang="en-US" alt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9CCC37E-4BAE-9898-BA65-E18B27E659CC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About 7% of all household waste is plastic.</a:t>
            </a:r>
          </a:p>
          <a:p>
            <a:pPr>
              <a:lnSpc>
                <a:spcPct val="90000"/>
              </a:lnSpc>
            </a:pPr>
            <a:r>
              <a:rPr lang="en-GB" altLang="en-US"/>
              <a:t>Annually, 3 million tonnes of plastic rubbish are produced.</a:t>
            </a:r>
          </a:p>
          <a:p>
            <a:pPr>
              <a:lnSpc>
                <a:spcPct val="90000"/>
              </a:lnSpc>
            </a:pPr>
            <a:r>
              <a:rPr lang="en-GB" altLang="en-US"/>
              <a:t>57% of litter found on beaches is plastic.</a:t>
            </a:r>
          </a:p>
          <a:p>
            <a:pPr>
              <a:lnSpc>
                <a:spcPct val="90000"/>
              </a:lnSpc>
            </a:pPr>
            <a:r>
              <a:rPr lang="en-GB" altLang="en-US"/>
              <a:t>In 2001 only 7% of all plastic was recycled. Is this the case in your household?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FA516E9-C131-AEF4-3396-D4F7E7F5935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Why recycle plastic?</a:t>
            </a:r>
            <a:endParaRPr lang="en-US" alt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0252E0D-D7E6-CF49-8909-BCA55B671E94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Conservation of non-renewable fossil fuels - Plastic production uses 8% of the world's oil production.</a:t>
            </a:r>
          </a:p>
          <a:p>
            <a:r>
              <a:rPr lang="en-US" altLang="en-US" sz="2800"/>
              <a:t>Reduced consumption of energy. </a:t>
            </a:r>
          </a:p>
          <a:p>
            <a:r>
              <a:rPr lang="en-US" altLang="en-US" sz="2800"/>
              <a:t>Reduced amounts of solid waste going to landfill. </a:t>
            </a:r>
          </a:p>
          <a:p>
            <a:r>
              <a:rPr lang="en-US" altLang="en-US" sz="2800"/>
              <a:t>Reduced emissions of carbon-dioxide (CO</a:t>
            </a:r>
            <a:r>
              <a:rPr lang="en-US" altLang="en-US" sz="2800" baseline="-25000"/>
              <a:t>2</a:t>
            </a:r>
            <a:r>
              <a:rPr lang="en-US" altLang="en-US" sz="2800"/>
              <a:t>), nitrogen-oxide (NO) and sulphur-dioxide (SO</a:t>
            </a:r>
            <a:r>
              <a:rPr lang="en-US" altLang="en-US" sz="2800" baseline="-25000"/>
              <a:t>2</a:t>
            </a:r>
            <a:r>
              <a:rPr lang="en-US" altLang="en-US" sz="2800"/>
              <a:t>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9A74D5A-35D0-CCDC-F9B2-FB7D0B53781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How are polymers recycled?</a:t>
            </a:r>
            <a:endParaRPr lang="en-US" alt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ABBD034-8D0E-82A1-C495-FBBD62A3A1D6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Mechanical recycling of plastics refers to processes which involve the melting, shredding or granulation of waste plastics.</a:t>
            </a:r>
          </a:p>
          <a:p>
            <a:r>
              <a:rPr lang="en-US" altLang="en-US" sz="2800"/>
              <a:t>Plastics must be sorted prior to mechanical recycling.</a:t>
            </a:r>
          </a:p>
          <a:p>
            <a:r>
              <a:rPr lang="en-US" altLang="en-US" sz="2800"/>
              <a:t>At the moment in the UK most sorting for mechanical recycling is done by trained staff who manually sort the plastics into polymer type and/or colour.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22EC1D9-F353-83F8-F251-0B36258EAE2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More</a:t>
            </a:r>
            <a:endParaRPr lang="en-US" alt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A25CA8F-31A2-B0FC-5B17-A7A148F65AA7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Following sorting, the plastic is either melted down directly and moulded into a new shape, or melted down after being shredded into flakes and than processed into granules called regranulate.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110A9B3-5629-2DC2-69DA-7E756FE09D9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What can we do?</a:t>
            </a:r>
            <a:endParaRPr lang="en-US" alt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628D853-C327-A190-CF72-EFBA8948B6E1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100"/>
              <a:t>An increasing number of local authorities are now providing plastics collection services. Research by RECOUP has shown that local authorities can achieve cost-effective high-achieving plastics collection systems by integrating plastic bottle collection with other recyclable materials. For example, Daventry District Council introduced such a system in 1998 and has been able to increase recycling rates from 12% to nearly 50%.</a:t>
            </a:r>
          </a:p>
          <a:p>
            <a:pPr>
              <a:lnSpc>
                <a:spcPct val="80000"/>
              </a:lnSpc>
            </a:pPr>
            <a:r>
              <a:rPr lang="en-US" altLang="en-US" sz="2100"/>
              <a:t>In Adur, West Sussex, and Milton Keynes in Buckinghamshire, plastic bottles and polystyrene are collected through 'blue box' schemes, where residents place recyclable materials in a separate box for sorting by the refuse collectors at the kerbside. Plastics and other materials are sorted into a compartmentalised vehicle, then taken to the Materials Reclamation Facility (MRF) for final sorting before transport to reprocessing plants.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>
            <a:extLst>
              <a:ext uri="{FF2B5EF4-FFF2-40B4-BE49-F238E27FC236}">
                <a16:creationId xmlns:a16="http://schemas.microsoft.com/office/drawing/2014/main" id="{A66132DD-BF13-5EA6-5C50-220E8453C2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34</TotalTime>
  <Words>558</Words>
  <Application>Microsoft Office PowerPoint</Application>
  <PresentationFormat>On-screen Show (4:3)</PresentationFormat>
  <Paragraphs>54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Times New Roman</vt:lpstr>
      <vt:lpstr>Wingdings</vt:lpstr>
      <vt:lpstr>Glass Layers</vt:lpstr>
      <vt:lpstr>Starter</vt:lpstr>
      <vt:lpstr>Uses of plastics - Statistics</vt:lpstr>
      <vt:lpstr>Types of Plastic</vt:lpstr>
      <vt:lpstr>Percentage that can be recycled</vt:lpstr>
      <vt:lpstr>Why recycle plastic?</vt:lpstr>
      <vt:lpstr>How are polymers recycled?</vt:lpstr>
      <vt:lpstr>More</vt:lpstr>
      <vt:lpstr>What can we do?</vt:lpstr>
      <vt:lpstr>PowerPoint Presentation</vt:lpstr>
    </vt:vector>
  </TitlesOfParts>
  <Company>EP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Starter plastic recycling</dc:title>
  <dc:subject>Starter plastic recycling</dc:subject>
  <dc:creator>EP School</dc:creator>
  <cp:keywords>Starter plastic recycling</cp:keywords>
  <dc:description>Starter plastic recycling</dc:description>
  <cp:lastModifiedBy>Nayan GRIFFITHS</cp:lastModifiedBy>
  <cp:revision>12</cp:revision>
  <dcterms:created xsi:type="dcterms:W3CDTF">2006-11-14T20:09:29Z</dcterms:created>
  <dcterms:modified xsi:type="dcterms:W3CDTF">2023-05-23T22:11:03Z</dcterms:modified>
  <cp:category>Starter plastic recycling</cp:category>
</cp:coreProperties>
</file>